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5"/>
  </p:notesMasterIdLst>
  <p:sldIdLst>
    <p:sldId id="256" r:id="rId2"/>
    <p:sldId id="298" r:id="rId3"/>
    <p:sldId id="268" r:id="rId4"/>
    <p:sldId id="269" r:id="rId5"/>
    <p:sldId id="279" r:id="rId6"/>
    <p:sldId id="280" r:id="rId7"/>
    <p:sldId id="281" r:id="rId8"/>
    <p:sldId id="282" r:id="rId9"/>
    <p:sldId id="285" r:id="rId10"/>
    <p:sldId id="283" r:id="rId11"/>
    <p:sldId id="295" r:id="rId12"/>
    <p:sldId id="296" r:id="rId13"/>
    <p:sldId id="297" r:id="rId14"/>
    <p:sldId id="286" r:id="rId15"/>
    <p:sldId id="288" r:id="rId16"/>
    <p:sldId id="287" r:id="rId17"/>
    <p:sldId id="290" r:id="rId18"/>
    <p:sldId id="291" r:id="rId19"/>
    <p:sldId id="289" r:id="rId20"/>
    <p:sldId id="292" r:id="rId21"/>
    <p:sldId id="293" r:id="rId22"/>
    <p:sldId id="294" r:id="rId23"/>
    <p:sldId id="284" r:id="rId24"/>
  </p:sldIdLst>
  <p:sldSz cx="12192000" cy="6858000"/>
  <p:notesSz cx="6858000" cy="9144000"/>
  <p:embeddedFontLst>
    <p:embeddedFont>
      <p:font typeface="Abadi" panose="020B0604020104020204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Y견고딕" panose="0203060000010101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9C27B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89256-E676-446F-8F88-D5BE606BF7E9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E2A2-4F87-4FCB-8816-9394217C28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1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41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60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62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08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34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6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32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30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82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6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46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E2A01-7F68-4423-86DB-196699EC1D3D}" type="datetimeFigureOut">
              <a:rPr lang="ko-KR" altLang="en-US" smtClean="0"/>
              <a:t>2018-05-08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29950-9C02-4094-91EE-B592FE9DF9D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94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057B56-BA81-47E9-810B-0B09DDF03E0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9C27B0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E774E665-0EEB-4487-A484-27F121BB210B}"/>
              </a:ext>
            </a:extLst>
          </p:cNvPr>
          <p:cNvSpPr txBox="1">
            <a:spLocks/>
          </p:cNvSpPr>
          <p:nvPr/>
        </p:nvSpPr>
        <p:spPr>
          <a:xfrm>
            <a:off x="2970922" y="6204826"/>
            <a:ext cx="6250157" cy="25027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Social Network Service Bit Book</a:t>
            </a:r>
          </a:p>
          <a:p>
            <a:pPr algn="l"/>
            <a:endParaRPr lang="en-US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endParaRPr lang="en-US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FF16F7-A482-463B-B25D-3AB479EF9193}"/>
              </a:ext>
            </a:extLst>
          </p:cNvPr>
          <p:cNvSpPr/>
          <p:nvPr/>
        </p:nvSpPr>
        <p:spPr>
          <a:xfrm>
            <a:off x="3114040" y="853441"/>
            <a:ext cx="5963921" cy="5110479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275C1-7605-496C-9322-FB3FBDBDEF22}"/>
              </a:ext>
            </a:extLst>
          </p:cNvPr>
          <p:cNvSpPr txBox="1"/>
          <p:nvPr/>
        </p:nvSpPr>
        <p:spPr>
          <a:xfrm>
            <a:off x="5066436" y="1555009"/>
            <a:ext cx="20591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 err="1">
                <a:solidFill>
                  <a:schemeClr val="tx2"/>
                </a:solidFill>
              </a:rPr>
              <a:t>BitBook</a:t>
            </a:r>
            <a:endParaRPr lang="ko-KR" altLang="en-US" sz="45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9EBBA-2A2A-48E6-8021-1A25D75FCCA9}"/>
              </a:ext>
            </a:extLst>
          </p:cNvPr>
          <p:cNvSpPr txBox="1"/>
          <p:nvPr/>
        </p:nvSpPr>
        <p:spPr>
          <a:xfrm>
            <a:off x="5518556" y="3247285"/>
            <a:ext cx="11548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최운영</a:t>
            </a:r>
            <a:endParaRPr lang="en-US" altLang="ko-KR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정진솔</a:t>
            </a:r>
            <a:endParaRPr lang="en-US" altLang="ko-KR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박정아</a:t>
            </a:r>
            <a:endParaRPr lang="en-US" altLang="ko-KR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A4F891-185F-48DF-8AA6-7C76D9169AB0}"/>
              </a:ext>
            </a:extLst>
          </p:cNvPr>
          <p:cNvCxnSpPr/>
          <p:nvPr/>
        </p:nvCxnSpPr>
        <p:spPr>
          <a:xfrm>
            <a:off x="4175760" y="2438400"/>
            <a:ext cx="3840480" cy="0"/>
          </a:xfrm>
          <a:prstGeom prst="line">
            <a:avLst/>
          </a:prstGeom>
          <a:ln w="28575">
            <a:solidFill>
              <a:srgbClr val="4454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760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3943228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시연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7" name="제목 5">
            <a:extLst>
              <a:ext uri="{FF2B5EF4-FFF2-40B4-BE49-F238E27FC236}">
                <a16:creationId xmlns:a16="http://schemas.microsoft.com/office/drawing/2014/main" id="{49E1C181-9068-4AE9-86B3-3D49D84E892F}"/>
              </a:ext>
            </a:extLst>
          </p:cNvPr>
          <p:cNvSpPr txBox="1">
            <a:spLocks/>
          </p:cNvSpPr>
          <p:nvPr/>
        </p:nvSpPr>
        <p:spPr>
          <a:xfrm>
            <a:off x="11054080" y="69919"/>
            <a:ext cx="1066800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8/8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제목 5">
            <a:extLst>
              <a:ext uri="{FF2B5EF4-FFF2-40B4-BE49-F238E27FC236}">
                <a16:creationId xmlns:a16="http://schemas.microsoft.com/office/drawing/2014/main" id="{B264847A-CA8E-4E8F-86D5-6D9B559C2A5C}"/>
              </a:ext>
            </a:extLst>
          </p:cNvPr>
          <p:cNvSpPr txBox="1">
            <a:spLocks/>
          </p:cNvSpPr>
          <p:nvPr/>
        </p:nvSpPr>
        <p:spPr>
          <a:xfrm>
            <a:off x="761586" y="1482151"/>
            <a:ext cx="2243163" cy="84752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5588886A-C8AB-45EE-8016-9005E004E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26" y="-1052279"/>
            <a:ext cx="8377569" cy="7435093"/>
          </a:xfrm>
        </p:spPr>
      </p:pic>
    </p:spTree>
    <p:extLst>
      <p:ext uri="{BB962C8B-B14F-4D97-AF65-F5344CB8AC3E}">
        <p14:creationId xmlns:p14="http://schemas.microsoft.com/office/powerpoint/2010/main" val="381114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8362890" y="1843807"/>
            <a:ext cx="3516909" cy="40984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잘못된 아이디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비밀번호  입력 시 화면 하단 에러 표시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전체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친구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개인만 설정가능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r>
              <a:rPr lang="ko-KR" altLang="en-US" sz="2000" dirty="0" err="1">
                <a:solidFill>
                  <a:schemeClr val="bg1"/>
                </a:solidFill>
              </a:rPr>
              <a:t>소셜로그인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API </a:t>
            </a:r>
            <a:r>
              <a:rPr lang="ko-KR" altLang="en-US" sz="2000" dirty="0">
                <a:solidFill>
                  <a:schemeClr val="bg1"/>
                </a:solidFill>
              </a:rPr>
              <a:t>활용 </a:t>
            </a:r>
            <a:r>
              <a:rPr lang="en-US" altLang="ko-KR" sz="2000" dirty="0">
                <a:solidFill>
                  <a:schemeClr val="bg1"/>
                </a:solidFill>
              </a:rPr>
              <a:t>( </a:t>
            </a:r>
            <a:r>
              <a:rPr lang="ko-KR" altLang="en-US" sz="2000" dirty="0">
                <a:solidFill>
                  <a:schemeClr val="bg1"/>
                </a:solidFill>
              </a:rPr>
              <a:t>네이버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8353787" y="1219050"/>
            <a:ext cx="3536486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로그인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박정아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92F4643-9767-4C12-9FCB-C671284A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0" y="1772770"/>
            <a:ext cx="7061200" cy="3295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5D7FF70F-34F1-448B-9F7F-5A2D01D7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80" y="1853940"/>
            <a:ext cx="38100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556472-9B3E-4914-93E1-7B1C0EF24F97}"/>
              </a:ext>
            </a:extLst>
          </p:cNvPr>
          <p:cNvSpPr/>
          <p:nvPr/>
        </p:nvSpPr>
        <p:spPr>
          <a:xfrm>
            <a:off x="3359620" y="2852919"/>
            <a:ext cx="2952410" cy="2052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A84BBCC-28DD-47AC-B6DA-F26782EAC82B}"/>
              </a:ext>
            </a:extLst>
          </p:cNvPr>
          <p:cNvCxnSpPr>
            <a:cxnSpLocks/>
          </p:cNvCxnSpPr>
          <p:nvPr/>
        </p:nvCxnSpPr>
        <p:spPr>
          <a:xfrm flipH="1">
            <a:off x="5231881" y="3018806"/>
            <a:ext cx="3255216" cy="4015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23ABB35-BD01-4F13-9807-50B9D1B7C4A4}"/>
              </a:ext>
            </a:extLst>
          </p:cNvPr>
          <p:cNvSpPr/>
          <p:nvPr/>
        </p:nvSpPr>
        <p:spPr>
          <a:xfrm>
            <a:off x="3903250" y="5805330"/>
            <a:ext cx="1904710" cy="7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A71994F6-4074-4FE8-9202-F4B33998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1" y="4425106"/>
            <a:ext cx="2411779" cy="2118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51FC44-9FC2-4256-9C3D-44C633164949}"/>
              </a:ext>
            </a:extLst>
          </p:cNvPr>
          <p:cNvCxnSpPr>
            <a:cxnSpLocks/>
          </p:cNvCxnSpPr>
          <p:nvPr/>
        </p:nvCxnSpPr>
        <p:spPr>
          <a:xfrm flipH="1" flipV="1">
            <a:off x="2781987" y="6010481"/>
            <a:ext cx="1121263" cy="26902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0F3EA1-68B2-4AD7-9447-31107C7D6D42}"/>
              </a:ext>
            </a:extLst>
          </p:cNvPr>
          <p:cNvSpPr/>
          <p:nvPr/>
        </p:nvSpPr>
        <p:spPr>
          <a:xfrm>
            <a:off x="443770" y="4425106"/>
            <a:ext cx="2411779" cy="2100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1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8362890" y="1843807"/>
            <a:ext cx="3516909" cy="40984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Ajax</a:t>
            </a:r>
            <a:r>
              <a:rPr lang="ko-KR" altLang="en-US" sz="1600" dirty="0">
                <a:solidFill>
                  <a:schemeClr val="bg1"/>
                </a:solidFill>
              </a:rPr>
              <a:t>를 활용한 아이디 중복 체크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각 입력 항목에 대한 유효성 체크 및 </a:t>
            </a:r>
            <a:r>
              <a:rPr lang="ko-KR" altLang="en-US" sz="1600" dirty="0" err="1">
                <a:solidFill>
                  <a:schemeClr val="bg1"/>
                </a:solidFill>
              </a:rPr>
              <a:t>경고창</a:t>
            </a:r>
            <a:r>
              <a:rPr lang="ko-KR" altLang="en-US" sz="1600" dirty="0">
                <a:solidFill>
                  <a:schemeClr val="bg1"/>
                </a:solidFill>
              </a:rPr>
              <a:t> 띄우기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를 활용한 </a:t>
            </a:r>
            <a:r>
              <a:rPr lang="ko-KR" altLang="en-US" dirty="0" err="1">
                <a:solidFill>
                  <a:schemeClr val="bg1"/>
                </a:solidFill>
              </a:rPr>
              <a:t>네이버캡차</a:t>
            </a:r>
            <a:r>
              <a:rPr lang="ko-KR" altLang="en-US" dirty="0">
                <a:solidFill>
                  <a:schemeClr val="bg1"/>
                </a:solidFill>
              </a:rPr>
              <a:t> 기능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8353787" y="1219050"/>
            <a:ext cx="3536486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회원가입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박정아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0729107A-99C7-403E-B43B-B14F1098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49" y="1719637"/>
            <a:ext cx="4050637" cy="48589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A1E189B8-98D9-4FA6-9889-4FA9E205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20" y="4725180"/>
            <a:ext cx="43815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C31942-B5B4-4988-853D-6ECBB0DCC0D4}"/>
              </a:ext>
            </a:extLst>
          </p:cNvPr>
          <p:cNvSpPr/>
          <p:nvPr/>
        </p:nvSpPr>
        <p:spPr>
          <a:xfrm>
            <a:off x="1415350" y="2276840"/>
            <a:ext cx="2520350" cy="504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0D5CF6-B50B-4E9F-BF65-D759C0725D72}"/>
              </a:ext>
            </a:extLst>
          </p:cNvPr>
          <p:cNvCxnSpPr>
            <a:cxnSpLocks/>
          </p:cNvCxnSpPr>
          <p:nvPr/>
        </p:nvCxnSpPr>
        <p:spPr>
          <a:xfrm flipH="1" flipV="1">
            <a:off x="4439770" y="2528875"/>
            <a:ext cx="3923120" cy="6342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26A742D-4F1E-4549-AE2D-69A077DB24DB}"/>
              </a:ext>
            </a:extLst>
          </p:cNvPr>
          <p:cNvSpPr/>
          <p:nvPr/>
        </p:nvSpPr>
        <p:spPr>
          <a:xfrm>
            <a:off x="1415350" y="4005080"/>
            <a:ext cx="2520350" cy="504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C5379EC-77D3-4D55-AC05-CE8C6AF389E8}"/>
              </a:ext>
            </a:extLst>
          </p:cNvPr>
          <p:cNvCxnSpPr>
            <a:cxnSpLocks/>
          </p:cNvCxnSpPr>
          <p:nvPr/>
        </p:nvCxnSpPr>
        <p:spPr>
          <a:xfrm flipH="1">
            <a:off x="4295750" y="3602375"/>
            <a:ext cx="4067140" cy="6547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80DF94-A27F-441E-990B-3FAB44D7F207}"/>
              </a:ext>
            </a:extLst>
          </p:cNvPr>
          <p:cNvSpPr/>
          <p:nvPr/>
        </p:nvSpPr>
        <p:spPr>
          <a:xfrm>
            <a:off x="1847410" y="4509150"/>
            <a:ext cx="1944270" cy="1080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61F6EFF-EC60-4DBA-B7D1-D1715F9B07B8}"/>
              </a:ext>
            </a:extLst>
          </p:cNvPr>
          <p:cNvCxnSpPr>
            <a:cxnSpLocks/>
          </p:cNvCxnSpPr>
          <p:nvPr/>
        </p:nvCxnSpPr>
        <p:spPr>
          <a:xfrm flipH="1">
            <a:off x="4006216" y="4869199"/>
            <a:ext cx="463393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67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7887029" y="2327549"/>
            <a:ext cx="3516909" cy="40984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가입시 입력한 이름과 동일한 이메일 입력시에만 아이디 </a:t>
            </a:r>
            <a:r>
              <a:rPr lang="en-US" altLang="ko-KR" sz="1600" dirty="0">
                <a:solidFill>
                  <a:schemeClr val="bg1"/>
                </a:solidFill>
              </a:rPr>
              <a:t>alert</a:t>
            </a:r>
            <a:r>
              <a:rPr lang="ko-KR" altLang="en-US" sz="1600" dirty="0">
                <a:solidFill>
                  <a:schemeClr val="bg1"/>
                </a:solidFill>
              </a:rPr>
              <a:t>창이 뜸 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가입시 입력한 이메일과 이름을 입력해야 인증코드가 발송됨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코드 </a:t>
            </a:r>
            <a:r>
              <a:rPr lang="ko-KR" altLang="en-US" dirty="0" err="1">
                <a:solidFill>
                  <a:schemeClr val="bg1"/>
                </a:solidFill>
              </a:rPr>
              <a:t>입력후</a:t>
            </a:r>
            <a:r>
              <a:rPr lang="ko-KR" altLang="en-US" dirty="0">
                <a:solidFill>
                  <a:schemeClr val="bg1"/>
                </a:solidFill>
              </a:rPr>
              <a:t> 비밀번호를 찾을 수 있음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7877926" y="1702792"/>
            <a:ext cx="3536486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계정찾기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박정아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E31497E1-38D9-4C77-8618-39C6E1D8E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83" y="1700760"/>
            <a:ext cx="6222999" cy="4725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094206-DF5A-459B-A474-730D900D09FB}"/>
              </a:ext>
            </a:extLst>
          </p:cNvPr>
          <p:cNvSpPr/>
          <p:nvPr/>
        </p:nvSpPr>
        <p:spPr>
          <a:xfrm>
            <a:off x="777802" y="4725180"/>
            <a:ext cx="2808390" cy="57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97069F5-BF36-4114-A111-71CF97D4C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82" y="4160732"/>
            <a:ext cx="2514600" cy="1704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F5520D-AE27-4015-9386-0E8CF81E7895}"/>
              </a:ext>
            </a:extLst>
          </p:cNvPr>
          <p:cNvSpPr/>
          <p:nvPr/>
        </p:nvSpPr>
        <p:spPr>
          <a:xfrm>
            <a:off x="3879982" y="4160732"/>
            <a:ext cx="2514600" cy="1704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3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ADE53F-4EAE-4BB8-9721-7FF764BE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4" y="1268530"/>
            <a:ext cx="7997886" cy="516845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8755289" y="2357121"/>
            <a:ext cx="3177811" cy="40798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/>
          </a:p>
          <a:p>
            <a:r>
              <a:rPr lang="ko-KR" altLang="en-US" sz="2000" dirty="0"/>
              <a:t>게시글 작성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게시글 검색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실시간 친구 접속 정보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내 친구 검색하기</a:t>
            </a:r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8755290" y="1695040"/>
            <a:ext cx="3195500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메인페이지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41FB5FCE-7457-4800-80AB-86BEFC94819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정진솔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12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8727276" y="1871121"/>
            <a:ext cx="3177811" cy="40798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/>
          </a:p>
          <a:p>
            <a:r>
              <a:rPr lang="ko-KR" altLang="en-US" sz="2000" dirty="0"/>
              <a:t>게시글 작성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이미지 첨부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친구 태그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공개범위 설정</a:t>
            </a:r>
            <a:endParaRPr lang="en-US" altLang="ko-KR" sz="2000" dirty="0"/>
          </a:p>
          <a:p>
            <a:pPr algn="ctr"/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8727277" y="1209040"/>
            <a:ext cx="3195500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글등록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FA04E-5B05-4DA3-81CA-76D0C0A8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23" y="1209041"/>
            <a:ext cx="4180858" cy="512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23E04F-5994-49B8-85B7-1950ADA4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37" y="1209040"/>
            <a:ext cx="3076883" cy="5031951"/>
          </a:xfrm>
          <a:prstGeom prst="rect">
            <a:avLst/>
          </a:prstGeom>
        </p:spPr>
      </p:pic>
      <p:sp>
        <p:nvSpPr>
          <p:cNvPr id="16" name="제목 5">
            <a:extLst>
              <a:ext uri="{FF2B5EF4-FFF2-40B4-BE49-F238E27FC236}">
                <a16:creationId xmlns:a16="http://schemas.microsoft.com/office/drawing/2014/main" id="{DC397324-490E-456A-90B1-2A00CD7CF6FB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정진솔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09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7810519" y="1866189"/>
            <a:ext cx="3177811" cy="40798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게시글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게시글 좋아요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게시글 수정 삭제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공개범위 확인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이미지 및 태그 확인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댓글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댓글 수정 삭제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댓글 등록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댓글 좋아요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댓글 </a:t>
            </a:r>
            <a:r>
              <a:rPr lang="ko-KR" altLang="en-US" sz="2000" dirty="0" err="1"/>
              <a:t>더보기</a:t>
            </a:r>
            <a:endParaRPr lang="en-US" altLang="ko-KR" sz="2000" dirty="0"/>
          </a:p>
          <a:p>
            <a:pPr algn="ctr"/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7810520" y="1204108"/>
            <a:ext cx="3195500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 게시글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492EB8-5760-4289-BAC2-C579EB2A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8" y="1204108"/>
            <a:ext cx="3587718" cy="52328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5D6C92-E7AE-4BF8-A55D-90F4ED86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494" y="1204108"/>
            <a:ext cx="3187312" cy="22248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463156-1906-4BB1-88E8-B5F7F015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494" y="3596863"/>
            <a:ext cx="3204969" cy="2224891"/>
          </a:xfrm>
          <a:prstGeom prst="rect">
            <a:avLst/>
          </a:prstGeom>
        </p:spPr>
      </p:pic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정진솔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6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8440439" y="2526589"/>
            <a:ext cx="3177811" cy="303093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셀렉박스의</a:t>
            </a:r>
            <a:r>
              <a:rPr lang="ko-KR" altLang="en-US" sz="2000" dirty="0"/>
              <a:t> 조건에 맞게</a:t>
            </a:r>
            <a:endParaRPr lang="en-US" altLang="ko-KR" sz="2000" dirty="0"/>
          </a:p>
          <a:p>
            <a:r>
              <a:rPr lang="ko-KR" altLang="en-US" sz="2000" dirty="0"/>
              <a:t>게시글 작성자의 이름</a:t>
            </a:r>
            <a:endParaRPr lang="en-US" altLang="ko-KR" sz="2000" dirty="0"/>
          </a:p>
          <a:p>
            <a:r>
              <a:rPr lang="ko-KR" altLang="en-US" sz="2000" dirty="0"/>
              <a:t>또는 내용에</a:t>
            </a:r>
            <a:endParaRPr lang="en-US" altLang="ko-KR" sz="2000" dirty="0"/>
          </a:p>
          <a:p>
            <a:r>
              <a:rPr lang="ko-KR" altLang="en-US" sz="2000" dirty="0"/>
              <a:t>해당 검색어를 찾아</a:t>
            </a:r>
            <a:endParaRPr lang="en-US" altLang="ko-KR" sz="2000" dirty="0"/>
          </a:p>
          <a:p>
            <a:r>
              <a:rPr lang="ko-KR" altLang="en-US" sz="2000" dirty="0"/>
              <a:t>게시글을 보여준다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8440440" y="1864508"/>
            <a:ext cx="3195500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 게시글 검색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정진솔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899857-87A9-45DC-8ED4-82301BBC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9" y="1204108"/>
            <a:ext cx="4184592" cy="46939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3B637-2BA8-4C82-A47A-14CEE8E6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92" y="2546610"/>
            <a:ext cx="4319771" cy="41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14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8440439" y="2526589"/>
            <a:ext cx="3177811" cy="303093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친구목록을 보여주며</a:t>
            </a:r>
            <a:endParaRPr lang="en-US" altLang="ko-KR" sz="2000" dirty="0"/>
          </a:p>
          <a:p>
            <a:r>
              <a:rPr lang="ko-KR" altLang="en-US" sz="2000" dirty="0"/>
              <a:t>실시간으로</a:t>
            </a:r>
            <a:endParaRPr lang="en-US" altLang="ko-KR" sz="2000" dirty="0"/>
          </a:p>
          <a:p>
            <a:r>
              <a:rPr lang="ko-KR" altLang="en-US" sz="2000" dirty="0"/>
              <a:t>로그인 정보를 알려준다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친구목록에서</a:t>
            </a:r>
            <a:endParaRPr lang="en-US" altLang="ko-KR" sz="2000" dirty="0"/>
          </a:p>
          <a:p>
            <a:r>
              <a:rPr lang="ko-KR" altLang="en-US" sz="2000" dirty="0"/>
              <a:t>검색도 가능하다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8440440" y="1864508"/>
            <a:ext cx="3195500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친구 목록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정진솔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744852-2D45-4058-9BCC-2B019E8B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6" y="1285240"/>
            <a:ext cx="2946863" cy="4592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55B8B-89F8-45DE-9F08-6D5D36ED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86" y="1058759"/>
            <a:ext cx="3493227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8499853" y="2143867"/>
            <a:ext cx="3177811" cy="299709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/>
          </a:p>
          <a:p>
            <a:r>
              <a:rPr lang="ko-KR" altLang="en-US" sz="2000" dirty="0"/>
              <a:t>게시글의 이미지 </a:t>
            </a:r>
            <a:r>
              <a:rPr lang="ko-KR" altLang="en-US" sz="2000" dirty="0" err="1"/>
              <a:t>클릭시</a:t>
            </a:r>
            <a:endParaRPr lang="en-US" altLang="ko-KR" sz="2000" dirty="0"/>
          </a:p>
          <a:p>
            <a:r>
              <a:rPr lang="ko-KR" altLang="en-US" sz="2000" dirty="0"/>
              <a:t>원본 이미지 확인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메인페이지</a:t>
            </a:r>
            <a:endParaRPr lang="en-US" altLang="ko-KR" sz="2000" dirty="0"/>
          </a:p>
          <a:p>
            <a:r>
              <a:rPr lang="ko-KR" altLang="en-US" sz="2000" dirty="0"/>
              <a:t>명령 </a:t>
            </a:r>
            <a:r>
              <a:rPr lang="ko-KR" altLang="en-US" sz="2000" dirty="0" err="1"/>
              <a:t>실행시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로딩창</a:t>
            </a:r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 err="1"/>
              <a:t>글등록</a:t>
            </a:r>
            <a:r>
              <a:rPr lang="en-US" altLang="ko-KR" sz="2000" dirty="0"/>
              <a:t>,</a:t>
            </a:r>
            <a:r>
              <a:rPr lang="ko-KR" altLang="en-US" sz="2000" dirty="0" err="1"/>
              <a:t>덧글등록</a:t>
            </a:r>
            <a:r>
              <a:rPr lang="ko-KR" altLang="en-US" sz="2000" dirty="0"/>
              <a:t> 등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8499854" y="1481786"/>
            <a:ext cx="3195500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 부가기능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정진솔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DAF0C-B975-4A9E-B291-922DBDD7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9" y="979543"/>
            <a:ext cx="4623199" cy="2779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CEC17F-B161-4149-9060-1D2579D9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618" y="1436880"/>
            <a:ext cx="5136368" cy="3185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6526FD-AFA6-4B88-8727-B27B287C6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14" y="3828540"/>
            <a:ext cx="4301059" cy="28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7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057B56-BA81-47E9-810B-0B09DDF03E0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9C27B0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E774E665-0EEB-4487-A484-27F121BB210B}"/>
              </a:ext>
            </a:extLst>
          </p:cNvPr>
          <p:cNvSpPr txBox="1">
            <a:spLocks/>
          </p:cNvSpPr>
          <p:nvPr/>
        </p:nvSpPr>
        <p:spPr>
          <a:xfrm>
            <a:off x="2970922" y="6204826"/>
            <a:ext cx="6250157" cy="25027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Social Network Service Bit Book</a:t>
            </a:r>
          </a:p>
          <a:p>
            <a:pPr algn="l"/>
            <a:endParaRPr lang="en-US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endParaRPr lang="en-US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FF16F7-A482-463B-B25D-3AB479EF9193}"/>
              </a:ext>
            </a:extLst>
          </p:cNvPr>
          <p:cNvSpPr/>
          <p:nvPr/>
        </p:nvSpPr>
        <p:spPr>
          <a:xfrm>
            <a:off x="3114040" y="853441"/>
            <a:ext cx="5963921" cy="5110479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275C1-7605-496C-9322-FB3FBDBDEF22}"/>
              </a:ext>
            </a:extLst>
          </p:cNvPr>
          <p:cNvSpPr txBox="1"/>
          <p:nvPr/>
        </p:nvSpPr>
        <p:spPr>
          <a:xfrm>
            <a:off x="4140615" y="1152926"/>
            <a:ext cx="39107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>
                <a:solidFill>
                  <a:schemeClr val="tx2"/>
                </a:solidFill>
              </a:rPr>
              <a:t>프로젝트 소개</a:t>
            </a:r>
            <a:endParaRPr lang="ko-KR" altLang="en-US" sz="45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9EBBA-2A2A-48E6-8021-1A25D75FCCA9}"/>
              </a:ext>
            </a:extLst>
          </p:cNvPr>
          <p:cNvSpPr txBox="1"/>
          <p:nvPr/>
        </p:nvSpPr>
        <p:spPr>
          <a:xfrm>
            <a:off x="3447160" y="2178662"/>
            <a:ext cx="5090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en-US" altLang="ko-KR" sz="2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		</a:t>
            </a:r>
          </a:p>
          <a:p>
            <a:r>
              <a:rPr lang="en-US" altLang="ko-KR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소셜네트워크서비스</a:t>
            </a:r>
            <a:r>
              <a:rPr lang="ko-KR" altLang="en-US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Bit Book</a:t>
            </a:r>
            <a:endParaRPr lang="en-US" altLang="ko-KR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A4F891-185F-48DF-8AA6-7C76D9169AB0}"/>
              </a:ext>
            </a:extLst>
          </p:cNvPr>
          <p:cNvCxnSpPr/>
          <p:nvPr/>
        </p:nvCxnSpPr>
        <p:spPr>
          <a:xfrm>
            <a:off x="4113556" y="1937756"/>
            <a:ext cx="3840480" cy="0"/>
          </a:xfrm>
          <a:prstGeom prst="line">
            <a:avLst/>
          </a:prstGeom>
          <a:ln w="28575">
            <a:solidFill>
              <a:srgbClr val="44546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0C639F-1110-49F1-A5A5-3C161C704DBC}"/>
              </a:ext>
            </a:extLst>
          </p:cNvPr>
          <p:cNvSpPr txBox="1"/>
          <p:nvPr/>
        </p:nvSpPr>
        <p:spPr>
          <a:xfrm>
            <a:off x="3447160" y="3103434"/>
            <a:ext cx="50903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프로젝트 내용</a:t>
            </a:r>
            <a:endParaRPr lang="en-US" altLang="ko-KR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기존 소셜 네트워크 서비스의</a:t>
            </a:r>
            <a:endParaRPr lang="en-US" altLang="ko-KR" sz="16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장점들을 부각하여</a:t>
            </a:r>
            <a:endParaRPr lang="en-US" altLang="ko-KR" sz="16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개선할 점을 수정하고</a:t>
            </a:r>
            <a:endParaRPr lang="en-US" altLang="ko-KR" sz="16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구성원 각자 원하는 기능을 </a:t>
            </a:r>
            <a:r>
              <a:rPr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추가하여</a:t>
            </a:r>
            <a:endParaRPr lang="en-US" altLang="ko-KR" sz="16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	SNS </a:t>
            </a:r>
            <a:r>
              <a:rPr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페이지 구축</a:t>
            </a:r>
            <a:endParaRPr lang="en-US" altLang="ko-KR" sz="16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E7C31-9ABF-4282-A616-1CF5F69E5BAE}"/>
              </a:ext>
            </a:extLst>
          </p:cNvPr>
          <p:cNvSpPr txBox="1"/>
          <p:nvPr/>
        </p:nvSpPr>
        <p:spPr>
          <a:xfrm>
            <a:off x="3447160" y="5043868"/>
            <a:ext cx="509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구성원 및 역할</a:t>
            </a:r>
            <a:endParaRPr lang="en-US" altLang="ko-KR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페이지 참조</a:t>
            </a:r>
            <a:endParaRPr lang="en-US" altLang="ko-KR" sz="16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124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6959149" y="2139892"/>
            <a:ext cx="4813140" cy="40984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알림 회원과 관련된 모든 알림 등록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읽지 않은 알림 개수 표시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링크 </a:t>
            </a:r>
            <a:r>
              <a:rPr lang="ko-KR" altLang="en-US" sz="2000" dirty="0" err="1">
                <a:solidFill>
                  <a:schemeClr val="bg1"/>
                </a:solidFill>
              </a:rPr>
              <a:t>클릭시</a:t>
            </a:r>
            <a:r>
              <a:rPr lang="ko-KR" altLang="en-US" sz="2000" dirty="0">
                <a:solidFill>
                  <a:schemeClr val="bg1"/>
                </a:solidFill>
              </a:rPr>
              <a:t> 해당 게시물 또는 회원정보로 이동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</a:rPr>
              <a:t>Ajax</a:t>
            </a:r>
            <a:r>
              <a:rPr lang="ko-KR" altLang="en-US" sz="2000" dirty="0">
                <a:solidFill>
                  <a:schemeClr val="bg1"/>
                </a:solidFill>
              </a:rPr>
              <a:t>로 실시간 가져옴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6950046" y="1515135"/>
            <a:ext cx="4839932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알림기능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최운영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755D1B4-DC89-4663-B3DB-04F0731E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6" y="1767060"/>
            <a:ext cx="5785164" cy="409847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45952F-A5C9-46BE-B892-7B10E00B22E3}"/>
              </a:ext>
            </a:extLst>
          </p:cNvPr>
          <p:cNvCxnSpPr/>
          <p:nvPr/>
        </p:nvCxnSpPr>
        <p:spPr>
          <a:xfrm flipH="1">
            <a:off x="4158330" y="1551030"/>
            <a:ext cx="72010" cy="2160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98E443-572D-4864-BE5E-1C333D08E7BA}"/>
              </a:ext>
            </a:extLst>
          </p:cNvPr>
          <p:cNvSpPr txBox="1"/>
          <p:nvPr/>
        </p:nvSpPr>
        <p:spPr>
          <a:xfrm>
            <a:off x="4431692" y="1255159"/>
            <a:ext cx="160011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알림 숫자표시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204008-37ED-4150-8CA1-CF0591069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70" y="2273783"/>
            <a:ext cx="2699657" cy="21063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F9E331-7E8D-4F78-847A-36D0FC3E93AF}"/>
              </a:ext>
            </a:extLst>
          </p:cNvPr>
          <p:cNvSpPr txBox="1"/>
          <p:nvPr/>
        </p:nvSpPr>
        <p:spPr>
          <a:xfrm>
            <a:off x="4164867" y="2131214"/>
            <a:ext cx="189346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알림 아이콘 클릭</a:t>
            </a:r>
          </a:p>
        </p:txBody>
      </p:sp>
    </p:spTree>
    <p:extLst>
      <p:ext uri="{BB962C8B-B14F-4D97-AF65-F5344CB8AC3E}">
        <p14:creationId xmlns:p14="http://schemas.microsoft.com/office/powerpoint/2010/main" val="207467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6959149" y="2139892"/>
            <a:ext cx="4813140" cy="40984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새로운 친구 검색 후 친구요청 클릭 시 실시간으로 친구요청에서 친구 요청 중으로 바뀜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기존 친구를 끊을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친구 요청 수락 거절 가능하다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6950046" y="1515135"/>
            <a:ext cx="4839932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 친구관리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최운영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C09866-EF5F-470E-BCF5-F71AE04E1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9" y="1673678"/>
            <a:ext cx="4310743" cy="35106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C54C542-08F4-436A-AF82-3571D9D3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5" y="2419068"/>
            <a:ext cx="2002971" cy="658586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EB9400F-8246-44C6-B29C-7E2A001A95C5}"/>
              </a:ext>
            </a:extLst>
          </p:cNvPr>
          <p:cNvCxnSpPr/>
          <p:nvPr/>
        </p:nvCxnSpPr>
        <p:spPr>
          <a:xfrm>
            <a:off x="4439770" y="2708900"/>
            <a:ext cx="4320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7E300E27-AFD6-419C-A16B-3783DDF3F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2" y="5338800"/>
            <a:ext cx="4452257" cy="745671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D991853-663B-45CB-ABF0-9A2751900C0E}"/>
              </a:ext>
            </a:extLst>
          </p:cNvPr>
          <p:cNvCxnSpPr/>
          <p:nvPr/>
        </p:nvCxnSpPr>
        <p:spPr>
          <a:xfrm>
            <a:off x="2351480" y="4725180"/>
            <a:ext cx="0" cy="576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F2985E-F1BD-42E8-8F9E-A7D12E672107}"/>
              </a:ext>
            </a:extLst>
          </p:cNvPr>
          <p:cNvSpPr txBox="1"/>
          <p:nvPr/>
        </p:nvSpPr>
        <p:spPr>
          <a:xfrm>
            <a:off x="2531650" y="4806872"/>
            <a:ext cx="211788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친구요청이 왔을 때</a:t>
            </a:r>
          </a:p>
        </p:txBody>
      </p:sp>
    </p:spTree>
    <p:extLst>
      <p:ext uri="{BB962C8B-B14F-4D97-AF65-F5344CB8AC3E}">
        <p14:creationId xmlns:p14="http://schemas.microsoft.com/office/powerpoint/2010/main" val="2725278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4432941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구현된 페이지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317753-ECF5-46A6-BDF6-604E710EC5A3}"/>
              </a:ext>
            </a:extLst>
          </p:cNvPr>
          <p:cNvSpPr/>
          <p:nvPr/>
        </p:nvSpPr>
        <p:spPr>
          <a:xfrm>
            <a:off x="6959149" y="2139892"/>
            <a:ext cx="4813140" cy="40984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개인 프로필 수정 시 이미지 파일 등록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공개 범위 설정으로 전체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친구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개인만 설정가능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탭에 관련된 정보 수정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06F84E-EC5C-482B-BE70-5B01A5033B2B}"/>
              </a:ext>
            </a:extLst>
          </p:cNvPr>
          <p:cNvSpPr/>
          <p:nvPr/>
        </p:nvSpPr>
        <p:spPr>
          <a:xfrm>
            <a:off x="6950046" y="1515135"/>
            <a:ext cx="4839932" cy="110744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정보수정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B101FE45-D79D-4796-94B8-B9EAA18F578A}"/>
              </a:ext>
            </a:extLst>
          </p:cNvPr>
          <p:cNvSpPr txBox="1">
            <a:spLocks/>
          </p:cNvSpPr>
          <p:nvPr/>
        </p:nvSpPr>
        <p:spPr>
          <a:xfrm>
            <a:off x="10460703" y="104879"/>
            <a:ext cx="243020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-15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최운영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71BDA4-C347-4885-9387-0A06834A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8" y="1781324"/>
            <a:ext cx="4584852" cy="132363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73338E2-8B05-479C-9C64-D6B3501D61D5}"/>
              </a:ext>
            </a:extLst>
          </p:cNvPr>
          <p:cNvCxnSpPr/>
          <p:nvPr/>
        </p:nvCxnSpPr>
        <p:spPr>
          <a:xfrm flipH="1">
            <a:off x="983290" y="2492870"/>
            <a:ext cx="576080" cy="0"/>
          </a:xfrm>
          <a:prstGeom prst="line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C3FCF8-7049-47BC-A217-C86F0AEBD9CE}"/>
              </a:ext>
            </a:extLst>
          </p:cNvPr>
          <p:cNvSpPr txBox="1"/>
          <p:nvPr/>
        </p:nvSpPr>
        <p:spPr>
          <a:xfrm>
            <a:off x="1566729" y="2236194"/>
            <a:ext cx="189346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/>
              <a:t>개인 프로필 수정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6063A5-1B9C-434F-9C5C-F2D3799D5C37}"/>
              </a:ext>
            </a:extLst>
          </p:cNvPr>
          <p:cNvCxnSpPr/>
          <p:nvPr/>
        </p:nvCxnSpPr>
        <p:spPr>
          <a:xfrm flipH="1">
            <a:off x="4699243" y="2786574"/>
            <a:ext cx="576080" cy="0"/>
          </a:xfrm>
          <a:prstGeom prst="line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05B52F-267A-476C-9311-7E51D137799C}"/>
              </a:ext>
            </a:extLst>
          </p:cNvPr>
          <p:cNvSpPr txBox="1"/>
          <p:nvPr/>
        </p:nvSpPr>
        <p:spPr>
          <a:xfrm>
            <a:off x="5394893" y="2529898"/>
            <a:ext cx="166904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개인 커버 수정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2F76A85-1EDA-429D-826D-67DCB77EF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0" y="2899230"/>
            <a:ext cx="4584852" cy="2674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A14DBEF-E0C2-4756-A02B-98C2A01620CA}"/>
              </a:ext>
            </a:extLst>
          </p:cNvPr>
          <p:cNvSpPr txBox="1"/>
          <p:nvPr/>
        </p:nvSpPr>
        <p:spPr>
          <a:xfrm>
            <a:off x="2063440" y="2935226"/>
            <a:ext cx="166904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공개 범위 설정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5D37A56-8DAF-4264-B940-5D9006727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99" y="3700513"/>
            <a:ext cx="3524587" cy="2834994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EF154B0-EEB3-4807-B476-C78A409E3C97}"/>
              </a:ext>
            </a:extLst>
          </p:cNvPr>
          <p:cNvCxnSpPr/>
          <p:nvPr/>
        </p:nvCxnSpPr>
        <p:spPr>
          <a:xfrm>
            <a:off x="2783540" y="3429000"/>
            <a:ext cx="0" cy="432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C7737C-79BC-4105-91E8-FF8155766A01}"/>
              </a:ext>
            </a:extLst>
          </p:cNvPr>
          <p:cNvSpPr txBox="1"/>
          <p:nvPr/>
        </p:nvSpPr>
        <p:spPr>
          <a:xfrm>
            <a:off x="574337" y="5066369"/>
            <a:ext cx="292900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 항목의 개인 정보 수정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427D39-BA69-4BDF-B240-960F6CB0A6CD}"/>
              </a:ext>
            </a:extLst>
          </p:cNvPr>
          <p:cNvCxnSpPr/>
          <p:nvPr/>
        </p:nvCxnSpPr>
        <p:spPr>
          <a:xfrm flipV="1">
            <a:off x="3071580" y="4422464"/>
            <a:ext cx="388617" cy="878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745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3943228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감사합니다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.	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제목 5">
            <a:extLst>
              <a:ext uri="{FF2B5EF4-FFF2-40B4-BE49-F238E27FC236}">
                <a16:creationId xmlns:a16="http://schemas.microsoft.com/office/drawing/2014/main" id="{B264847A-CA8E-4E8F-86D5-6D9B559C2A5C}"/>
              </a:ext>
            </a:extLst>
          </p:cNvPr>
          <p:cNvSpPr txBox="1">
            <a:spLocks/>
          </p:cNvSpPr>
          <p:nvPr/>
        </p:nvSpPr>
        <p:spPr>
          <a:xfrm>
            <a:off x="761586" y="1482151"/>
            <a:ext cx="2243163" cy="84752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CCEC14F6-7790-4C9A-9C13-895B4609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7" b="95196" l="4653" r="95438">
                        <a14:foregroundMark x1="19161" y1="60142" x2="14781" y2="46619"/>
                        <a14:foregroundMark x1="14781" y1="46619" x2="20803" y2="26335"/>
                        <a14:foregroundMark x1="20803" y1="26335" x2="29380" y2="22064"/>
                        <a14:foregroundMark x1="29380" y1="22064" x2="29562" y2="22242"/>
                        <a14:foregroundMark x1="27737" y1="80783" x2="18431" y2="71530"/>
                        <a14:foregroundMark x1="18431" y1="71530" x2="13321" y2="57473"/>
                        <a14:foregroundMark x1="13321" y1="57473" x2="11588" y2="32206"/>
                        <a14:foregroundMark x1="11588" y1="32206" x2="15055" y2="20285"/>
                        <a14:foregroundMark x1="27190" y1="54093" x2="21442" y2="45730"/>
                        <a14:foregroundMark x1="21442" y1="45730" x2="21442" y2="43594"/>
                        <a14:foregroundMark x1="29562" y1="76512" x2="22354" y2="60142"/>
                        <a14:foregroundMark x1="22354" y1="60142" x2="17974" y2="30783"/>
                        <a14:foregroundMark x1="33485" y1="66548" x2="35128" y2="43416"/>
                        <a14:foregroundMark x1="35128" y1="43416" x2="40055" y2="26157"/>
                        <a14:foregroundMark x1="32299" y1="76868" x2="40420" y2="36121"/>
                        <a14:foregroundMark x1="40420" y1="36121" x2="41697" y2="32562"/>
                        <a14:foregroundMark x1="28923" y1="49110" x2="27372" y2="33808"/>
                        <a14:foregroundMark x1="27372" y1="33808" x2="29106" y2="18149"/>
                        <a14:foregroundMark x1="29106" y1="18149" x2="29106" y2="18149"/>
                        <a14:foregroundMark x1="45347" y1="54804" x2="71898" y2="48221"/>
                        <a14:foregroundMark x1="71898" y1="65125" x2="81296" y2="43772"/>
                        <a14:foregroundMark x1="76369" y1="55160" x2="74361" y2="22242"/>
                        <a14:foregroundMark x1="87774" y1="64235" x2="95620" y2="46441"/>
                        <a14:foregroundMark x1="84398" y1="67794" x2="77920" y2="77580"/>
                        <a14:foregroundMark x1="77920" y1="77580" x2="73266" y2="94840"/>
                        <a14:foregroundMark x1="65602" y1="51246" x2="71533" y2="66370"/>
                        <a14:foregroundMark x1="71533" y1="66370" x2="73266" y2="68861"/>
                        <a14:foregroundMark x1="28558" y1="92527" x2="28558" y2="95196"/>
                        <a14:foregroundMark x1="6022" y1="52847" x2="4653" y2="51246"/>
                        <a14:foregroundMark x1="50091" y1="56228" x2="52099" y2="47509"/>
                        <a14:foregroundMark x1="58942" y1="57117" x2="72445" y2="75089"/>
                        <a14:backgroundMark x1="4471" y1="16548" x2="7573" y2="6228"/>
                        <a14:backgroundMark x1="10949" y1="6584" x2="1642" y2="43772"/>
                        <a14:backgroundMark x1="3650" y1="15480" x2="11131" y2="10498"/>
                        <a14:backgroundMark x1="11131" y1="10498" x2="15602" y2="1957"/>
                        <a14:backgroundMark x1="11314" y1="6228" x2="6752" y2="6940"/>
                        <a14:backgroundMark x1="10128" y1="6940" x2="10675" y2="1601"/>
                        <a14:backgroundMark x1="10858" y1="8897" x2="10675" y2="3203"/>
                        <a14:backgroundMark x1="10675" y1="4982" x2="13047" y2="1957"/>
                        <a14:backgroundMark x1="12226" y1="4982" x2="7391" y2="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10" y="2329671"/>
            <a:ext cx="6780579" cy="34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1468AEC-EC3A-4794-9B5C-5041FD60A137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3FBA408-3A81-4479-9EF6-70145C12AEE1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5A59B-188A-40D3-8129-C0DB07599FA1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제목 5">
              <a:extLst>
                <a:ext uri="{FF2B5EF4-FFF2-40B4-BE49-F238E27FC236}">
                  <a16:creationId xmlns:a16="http://schemas.microsoft.com/office/drawing/2014/main" id="{F9137171-59A6-467C-BFC2-41AE7B86C99F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2822646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목차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	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080693" y="423760"/>
            <a:ext cx="4299087" cy="734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개발 배경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개발 목표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개발 일정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개발 환경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DB</a:t>
            </a: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 설계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업무 분담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시연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807D0D8F-6BA0-4783-B50C-6831CFE42FFE}"/>
              </a:ext>
            </a:extLst>
          </p:cNvPr>
          <p:cNvSpPr txBox="1">
            <a:spLocks/>
          </p:cNvSpPr>
          <p:nvPr/>
        </p:nvSpPr>
        <p:spPr>
          <a:xfrm>
            <a:off x="11054080" y="69919"/>
            <a:ext cx="1066800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1/8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FB603-B488-48FD-BEBE-EAD3F04E59BB}"/>
              </a:ext>
            </a:extLst>
          </p:cNvPr>
          <p:cNvSpPr txBox="1"/>
          <p:nvPr/>
        </p:nvSpPr>
        <p:spPr>
          <a:xfrm>
            <a:off x="6067386" y="4846469"/>
            <a:ext cx="4299087" cy="217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8. </a:t>
            </a: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구현된 페이지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021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1B143F-8C3C-49F4-AFCC-39CAE784E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4" y="1400175"/>
            <a:ext cx="6096000" cy="4057650"/>
          </a:xfrm>
          <a:prstGeom prst="ellipse">
            <a:avLst/>
          </a:prstGeom>
          <a:solidFill>
            <a:schemeClr val="bg1"/>
          </a:solidFill>
          <a:ln w="22225" cap="rnd">
            <a:solidFill>
              <a:srgbClr val="44546A"/>
            </a:solidFill>
          </a:ln>
          <a:effectLst>
            <a:outerShdw blurRad="381000" dist="292100" dir="5400000" sx="-80000" sy="-18000" rotWithShape="0">
              <a:srgbClr val="44546A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247145-BD6F-421C-8258-6B5E8CD30899}"/>
              </a:ext>
            </a:extLst>
          </p:cNvPr>
          <p:cNvSpPr txBox="1"/>
          <p:nvPr/>
        </p:nvSpPr>
        <p:spPr>
          <a:xfrm>
            <a:off x="7621465" y="1522368"/>
            <a:ext cx="4299087" cy="217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소셜 네트워크 서비스의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장점들을 합쳐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Bit Book </a:t>
            </a: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구현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3943228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개발배경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7" name="제목 5">
            <a:extLst>
              <a:ext uri="{FF2B5EF4-FFF2-40B4-BE49-F238E27FC236}">
                <a16:creationId xmlns:a16="http://schemas.microsoft.com/office/drawing/2014/main" id="{49E1C181-9068-4AE9-86B3-3D49D84E892F}"/>
              </a:ext>
            </a:extLst>
          </p:cNvPr>
          <p:cNvSpPr txBox="1">
            <a:spLocks/>
          </p:cNvSpPr>
          <p:nvPr/>
        </p:nvSpPr>
        <p:spPr>
          <a:xfrm>
            <a:off x="11054080" y="69919"/>
            <a:ext cx="1066800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2/8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02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247145-BD6F-421C-8258-6B5E8CD30899}"/>
              </a:ext>
            </a:extLst>
          </p:cNvPr>
          <p:cNvSpPr txBox="1"/>
          <p:nvPr/>
        </p:nvSpPr>
        <p:spPr>
          <a:xfrm>
            <a:off x="7216931" y="1523521"/>
            <a:ext cx="4299087" cy="143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spc="-80" dirty="0">
                <a:solidFill>
                  <a:srgbClr val="44546A"/>
                </a:solidFill>
                <a:latin typeface="HY견고딕" pitchFamily="18" charset="-127"/>
                <a:ea typeface="HY견고딕" pitchFamily="18" charset="-127"/>
              </a:rPr>
              <a:t>몰라</a:t>
            </a: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endParaRPr lang="en-US" altLang="ko-KR" sz="2400" b="1" spc="-80" dirty="0">
              <a:solidFill>
                <a:srgbClr val="44546A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3943228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개발목표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7" name="제목 5">
            <a:extLst>
              <a:ext uri="{FF2B5EF4-FFF2-40B4-BE49-F238E27FC236}">
                <a16:creationId xmlns:a16="http://schemas.microsoft.com/office/drawing/2014/main" id="{49E1C181-9068-4AE9-86B3-3D49D84E892F}"/>
              </a:ext>
            </a:extLst>
          </p:cNvPr>
          <p:cNvSpPr txBox="1">
            <a:spLocks/>
          </p:cNvSpPr>
          <p:nvPr/>
        </p:nvSpPr>
        <p:spPr>
          <a:xfrm>
            <a:off x="11054080" y="69919"/>
            <a:ext cx="1066800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3/8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AF530E77-0BD5-4FCD-932D-ABFA39C07227}"/>
              </a:ext>
            </a:extLst>
          </p:cNvPr>
          <p:cNvSpPr/>
          <p:nvPr/>
        </p:nvSpPr>
        <p:spPr>
          <a:xfrm>
            <a:off x="436262" y="1430506"/>
            <a:ext cx="3526138" cy="5124145"/>
          </a:xfrm>
          <a:prstGeom prst="round2Diag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BC60ED-219F-4E38-BE6E-2809C4AA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1" y="1937055"/>
            <a:ext cx="2343150" cy="4143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3243A4-431B-4AB1-81EA-86D0292F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24" y="2271077"/>
            <a:ext cx="2324100" cy="4124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4F1B09-C04C-40C8-B588-96DDBCE5D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88" b="96875" l="4478" r="92537">
                        <a14:foregroundMark x1="5970" y1="79688" x2="82090" y2="92188"/>
                        <a14:foregroundMark x1="82090" y1="92188" x2="92537" y2="14063"/>
                        <a14:foregroundMark x1="92537" y1="14063" x2="17910" y2="4688"/>
                        <a14:foregroundMark x1="17910" y1="4688" x2="4478" y2="81250"/>
                        <a14:foregroundMark x1="5970" y1="82813" x2="67164" y2="96875"/>
                        <a14:foregroundMark x1="88060" y1="89063" x2="92537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120" y="1210465"/>
            <a:ext cx="638175" cy="609600"/>
          </a:xfrm>
          <a:prstGeom prst="rect">
            <a:avLst/>
          </a:prstGeom>
        </p:spPr>
      </p:pic>
      <p:sp>
        <p:nvSpPr>
          <p:cNvPr id="23" name="제목 5">
            <a:extLst>
              <a:ext uri="{FF2B5EF4-FFF2-40B4-BE49-F238E27FC236}">
                <a16:creationId xmlns:a16="http://schemas.microsoft.com/office/drawing/2014/main" id="{21D4447A-3574-4397-99E9-AFFC2F28D5F2}"/>
              </a:ext>
            </a:extLst>
          </p:cNvPr>
          <p:cNvSpPr txBox="1">
            <a:spLocks/>
          </p:cNvSpPr>
          <p:nvPr/>
        </p:nvSpPr>
        <p:spPr>
          <a:xfrm>
            <a:off x="971219" y="1358780"/>
            <a:ext cx="2801305" cy="42076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800" dirty="0">
                <a:solidFill>
                  <a:schemeClr val="bg1"/>
                </a:solidFill>
                <a:highlight>
                  <a:srgbClr val="44546A"/>
                </a:highlight>
              </a:rPr>
              <a:t>Communication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사각형: 둥근 대각선 방향 모서리 27">
            <a:extLst>
              <a:ext uri="{FF2B5EF4-FFF2-40B4-BE49-F238E27FC236}">
                <a16:creationId xmlns:a16="http://schemas.microsoft.com/office/drawing/2014/main" id="{B2E5CD8F-B9BD-4325-A5F6-A1F36FEA8E43}"/>
              </a:ext>
            </a:extLst>
          </p:cNvPr>
          <p:cNvSpPr/>
          <p:nvPr/>
        </p:nvSpPr>
        <p:spPr>
          <a:xfrm>
            <a:off x="4385807" y="1430506"/>
            <a:ext cx="3526138" cy="5124145"/>
          </a:xfrm>
          <a:prstGeom prst="round2Diag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제목 5">
            <a:extLst>
              <a:ext uri="{FF2B5EF4-FFF2-40B4-BE49-F238E27FC236}">
                <a16:creationId xmlns:a16="http://schemas.microsoft.com/office/drawing/2014/main" id="{B264847A-CA8E-4E8F-86D5-6D9B559C2A5C}"/>
              </a:ext>
            </a:extLst>
          </p:cNvPr>
          <p:cNvSpPr txBox="1">
            <a:spLocks/>
          </p:cNvSpPr>
          <p:nvPr/>
        </p:nvSpPr>
        <p:spPr>
          <a:xfrm>
            <a:off x="5308741" y="1267323"/>
            <a:ext cx="2426033" cy="84752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highlight>
                  <a:srgbClr val="44546A"/>
                </a:highlight>
              </a:rPr>
              <a:t>Easy GUI</a:t>
            </a:r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28EBC9-142B-4748-A14C-9B30DBD8E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571" l="8451" r="98592">
                        <a14:foregroundMark x1="88732" y1="98571" x2="98592" y2="27143"/>
                        <a14:foregroundMark x1="98592" y1="27143" x2="92958" y2="18571"/>
                        <a14:foregroundMark x1="88732" y1="92857" x2="83099" y2="98571"/>
                        <a14:foregroundMark x1="83099" y1="87143" x2="30986" y2="80000"/>
                        <a14:foregroundMark x1="52113" y1="87143" x2="21127" y2="30000"/>
                        <a14:foregroundMark x1="38028" y1="71429" x2="49296" y2="11429"/>
                        <a14:foregroundMark x1="45070" y1="40000" x2="66197" y2="14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2677" y="1181890"/>
            <a:ext cx="676275" cy="666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C066F2-D91C-4ABF-BC31-8F871C31A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299" y="1931577"/>
            <a:ext cx="3225098" cy="4366957"/>
          </a:xfrm>
          <a:prstGeom prst="rect">
            <a:avLst/>
          </a:prstGeom>
        </p:spPr>
      </p:pic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692295F9-C6E8-499D-A83F-F7200BCF3056}"/>
              </a:ext>
            </a:extLst>
          </p:cNvPr>
          <p:cNvSpPr/>
          <p:nvPr/>
        </p:nvSpPr>
        <p:spPr>
          <a:xfrm>
            <a:off x="8335352" y="1430506"/>
            <a:ext cx="3526138" cy="5124145"/>
          </a:xfrm>
          <a:prstGeom prst="round2Diag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1" name="제목 5">
            <a:extLst>
              <a:ext uri="{FF2B5EF4-FFF2-40B4-BE49-F238E27FC236}">
                <a16:creationId xmlns:a16="http://schemas.microsoft.com/office/drawing/2014/main" id="{B3098843-35DF-40B3-8798-241CB354F237}"/>
              </a:ext>
            </a:extLst>
          </p:cNvPr>
          <p:cNvSpPr txBox="1">
            <a:spLocks/>
          </p:cNvSpPr>
          <p:nvPr/>
        </p:nvSpPr>
        <p:spPr>
          <a:xfrm>
            <a:off x="9297692" y="1205162"/>
            <a:ext cx="4147246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highlight>
                  <a:srgbClr val="44546A"/>
                </a:highlight>
              </a:rPr>
              <a:t>Detail Info</a:t>
            </a:r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8BAC7F-7686-4263-8D72-CC7F18416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0494" y="1906575"/>
            <a:ext cx="3166125" cy="4391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B726FD-3263-422D-BE72-FE0D1D3999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462" l="0" r="92308">
                        <a14:foregroundMark x1="89231" y1="98462" x2="86154" y2="0"/>
                        <a14:foregroundMark x1="92308" y1="4615" x2="90769" y2="30769"/>
                        <a14:foregroundMark x1="89231" y1="3077" x2="15385" y2="56923"/>
                        <a14:foregroundMark x1="66154" y1="10769" x2="0" y2="3077"/>
                        <a14:foregroundMark x1="55385" y1="13846" x2="3077" y2="69231"/>
                        <a14:foregroundMark x1="33846" y1="58462" x2="4615" y2="92308"/>
                        <a14:foregroundMark x1="32308" y1="63077" x2="9231" y2="9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5284" y="1205703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8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3943228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개발일정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7" name="제목 5">
            <a:extLst>
              <a:ext uri="{FF2B5EF4-FFF2-40B4-BE49-F238E27FC236}">
                <a16:creationId xmlns:a16="http://schemas.microsoft.com/office/drawing/2014/main" id="{49E1C181-9068-4AE9-86B3-3D49D84E892F}"/>
              </a:ext>
            </a:extLst>
          </p:cNvPr>
          <p:cNvSpPr txBox="1">
            <a:spLocks/>
          </p:cNvSpPr>
          <p:nvPr/>
        </p:nvSpPr>
        <p:spPr>
          <a:xfrm>
            <a:off x="11054080" y="69919"/>
            <a:ext cx="1066800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4/8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F632C3-9B4F-4D30-B390-8B470FD692E2}"/>
              </a:ext>
            </a:extLst>
          </p:cNvPr>
          <p:cNvSpPr/>
          <p:nvPr/>
        </p:nvSpPr>
        <p:spPr>
          <a:xfrm>
            <a:off x="516194" y="1784756"/>
            <a:ext cx="2060293" cy="18403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 Table </a:t>
            </a:r>
            <a:r>
              <a:rPr lang="ko-KR" altLang="en-US" dirty="0"/>
              <a:t>설계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HTML UI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29" name="제목 5">
            <a:extLst>
              <a:ext uri="{FF2B5EF4-FFF2-40B4-BE49-F238E27FC236}">
                <a16:creationId xmlns:a16="http://schemas.microsoft.com/office/drawing/2014/main" id="{B264847A-CA8E-4E8F-86D5-6D9B559C2A5C}"/>
              </a:ext>
            </a:extLst>
          </p:cNvPr>
          <p:cNvSpPr txBox="1">
            <a:spLocks/>
          </p:cNvSpPr>
          <p:nvPr/>
        </p:nvSpPr>
        <p:spPr>
          <a:xfrm>
            <a:off x="333324" y="1482151"/>
            <a:ext cx="2060293" cy="64984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highlight>
                  <a:srgbClr val="44546A"/>
                </a:highlight>
              </a:rPr>
              <a:t>Day 1</a:t>
            </a:r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78E35AE-A14B-45CF-BA27-AD3BBBA7AE58}"/>
              </a:ext>
            </a:extLst>
          </p:cNvPr>
          <p:cNvSpPr/>
          <p:nvPr/>
        </p:nvSpPr>
        <p:spPr>
          <a:xfrm>
            <a:off x="3396558" y="1784756"/>
            <a:ext cx="2060293" cy="18403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등록 </a:t>
            </a:r>
            <a:r>
              <a:rPr lang="en-US" altLang="ko-KR" dirty="0"/>
              <a:t>1/3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친구 요청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로그인</a:t>
            </a:r>
            <a:endParaRPr lang="en-US" altLang="ko-KR" dirty="0"/>
          </a:p>
        </p:txBody>
      </p:sp>
      <p:sp>
        <p:nvSpPr>
          <p:cNvPr id="36" name="제목 5">
            <a:extLst>
              <a:ext uri="{FF2B5EF4-FFF2-40B4-BE49-F238E27FC236}">
                <a16:creationId xmlns:a16="http://schemas.microsoft.com/office/drawing/2014/main" id="{A8F5D8CD-3E79-416C-9E68-9056480D8EEF}"/>
              </a:ext>
            </a:extLst>
          </p:cNvPr>
          <p:cNvSpPr txBox="1">
            <a:spLocks/>
          </p:cNvSpPr>
          <p:nvPr/>
        </p:nvSpPr>
        <p:spPr>
          <a:xfrm>
            <a:off x="3213688" y="1482151"/>
            <a:ext cx="2060293" cy="64984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highlight>
                  <a:srgbClr val="44546A"/>
                </a:highlight>
              </a:rPr>
              <a:t>Day 2</a:t>
            </a:r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FD9BF8-31D7-49AF-BD47-8DD18A12D581}"/>
              </a:ext>
            </a:extLst>
          </p:cNvPr>
          <p:cNvSpPr/>
          <p:nvPr/>
        </p:nvSpPr>
        <p:spPr>
          <a:xfrm>
            <a:off x="6276922" y="1784756"/>
            <a:ext cx="2060293" cy="18403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등록 </a:t>
            </a:r>
            <a:r>
              <a:rPr lang="en-US" altLang="ko-KR" dirty="0"/>
              <a:t>2/3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친구 검색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38" name="제목 5">
            <a:extLst>
              <a:ext uri="{FF2B5EF4-FFF2-40B4-BE49-F238E27FC236}">
                <a16:creationId xmlns:a16="http://schemas.microsoft.com/office/drawing/2014/main" id="{AF94E1C4-EEC9-4996-8953-CA2F8923E082}"/>
              </a:ext>
            </a:extLst>
          </p:cNvPr>
          <p:cNvSpPr txBox="1">
            <a:spLocks/>
          </p:cNvSpPr>
          <p:nvPr/>
        </p:nvSpPr>
        <p:spPr>
          <a:xfrm>
            <a:off x="6094052" y="1482151"/>
            <a:ext cx="2060293" cy="64984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highlight>
                  <a:srgbClr val="44546A"/>
                </a:highlight>
              </a:rPr>
              <a:t>Day 3</a:t>
            </a:r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CC9FAAC-4B03-4A2E-9AD2-0AA693E78185}"/>
              </a:ext>
            </a:extLst>
          </p:cNvPr>
          <p:cNvSpPr/>
          <p:nvPr/>
        </p:nvSpPr>
        <p:spPr>
          <a:xfrm>
            <a:off x="9143026" y="1784756"/>
            <a:ext cx="2060293" cy="18403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등록 </a:t>
            </a:r>
            <a:r>
              <a:rPr lang="en-US" altLang="ko-KR" dirty="0"/>
              <a:t>3/3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개인정보 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이메일 인증</a:t>
            </a:r>
            <a:endParaRPr lang="en-US" altLang="ko-KR" dirty="0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005868CC-8BFE-4889-9C54-DCB3E4092391}"/>
              </a:ext>
            </a:extLst>
          </p:cNvPr>
          <p:cNvSpPr txBox="1">
            <a:spLocks/>
          </p:cNvSpPr>
          <p:nvPr/>
        </p:nvSpPr>
        <p:spPr>
          <a:xfrm>
            <a:off x="8960156" y="1482151"/>
            <a:ext cx="2060293" cy="64984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highlight>
                  <a:srgbClr val="44546A"/>
                </a:highlight>
              </a:rPr>
              <a:t>Day 4</a:t>
            </a:r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5F45BB8-1465-4ED3-88D0-535A1168C7BE}"/>
              </a:ext>
            </a:extLst>
          </p:cNvPr>
          <p:cNvSpPr/>
          <p:nvPr/>
        </p:nvSpPr>
        <p:spPr>
          <a:xfrm>
            <a:off x="2183541" y="4694660"/>
            <a:ext cx="2060293" cy="18403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친구목록</a:t>
            </a:r>
            <a:endParaRPr lang="en-US" altLang="ko-KR" dirty="0"/>
          </a:p>
          <a:p>
            <a:pPr algn="ctr"/>
            <a:r>
              <a:rPr lang="ko-KR" altLang="en-US" dirty="0"/>
              <a:t>알림</a:t>
            </a:r>
            <a:endParaRPr lang="en-US" altLang="ko-KR" dirty="0"/>
          </a:p>
          <a:p>
            <a:pPr algn="ctr"/>
            <a:r>
              <a:rPr lang="ko-KR" altLang="en-US" dirty="0"/>
              <a:t>게시글 리스트</a:t>
            </a:r>
            <a:endParaRPr lang="en-US" altLang="ko-KR" dirty="0"/>
          </a:p>
          <a:p>
            <a:pPr algn="ctr"/>
            <a:r>
              <a:rPr lang="ko-KR" altLang="en-US" dirty="0"/>
              <a:t>검색엔진</a:t>
            </a:r>
            <a:endParaRPr lang="en-US" altLang="ko-KR" dirty="0"/>
          </a:p>
          <a:p>
            <a:pPr algn="ctr"/>
            <a:r>
              <a:rPr lang="ko-KR" altLang="en-US" dirty="0"/>
              <a:t>소셜 로그인</a:t>
            </a:r>
          </a:p>
        </p:txBody>
      </p:sp>
      <p:sp>
        <p:nvSpPr>
          <p:cNvPr id="42" name="제목 5">
            <a:extLst>
              <a:ext uri="{FF2B5EF4-FFF2-40B4-BE49-F238E27FC236}">
                <a16:creationId xmlns:a16="http://schemas.microsoft.com/office/drawing/2014/main" id="{F72B7888-22D7-4A96-A452-2291B18308B3}"/>
              </a:ext>
            </a:extLst>
          </p:cNvPr>
          <p:cNvSpPr txBox="1">
            <a:spLocks/>
          </p:cNvSpPr>
          <p:nvPr/>
        </p:nvSpPr>
        <p:spPr>
          <a:xfrm>
            <a:off x="2000671" y="4392055"/>
            <a:ext cx="2060293" cy="64984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highlight>
                  <a:srgbClr val="44546A"/>
                </a:highlight>
              </a:rPr>
              <a:t>Day 5</a:t>
            </a:r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46D0C76-4A12-4D5D-BB59-D90AB673D2A5}"/>
              </a:ext>
            </a:extLst>
          </p:cNvPr>
          <p:cNvSpPr/>
          <p:nvPr/>
        </p:nvSpPr>
        <p:spPr>
          <a:xfrm>
            <a:off x="5063905" y="4694660"/>
            <a:ext cx="2060293" cy="18403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개인정보 이미지</a:t>
            </a:r>
            <a:endParaRPr lang="en-US" altLang="ko-KR" dirty="0"/>
          </a:p>
          <a:p>
            <a:pPr algn="ctr"/>
            <a:r>
              <a:rPr lang="ko-KR" altLang="en-US" dirty="0"/>
              <a:t>프로필 이미지</a:t>
            </a:r>
            <a:endParaRPr lang="en-US" altLang="ko-KR" dirty="0"/>
          </a:p>
          <a:p>
            <a:pPr algn="ctr"/>
            <a:r>
              <a:rPr lang="ko-KR" altLang="en-US" dirty="0"/>
              <a:t>알림 테스트</a:t>
            </a:r>
            <a:endParaRPr lang="en-US" altLang="ko-KR" dirty="0"/>
          </a:p>
          <a:p>
            <a:pPr algn="ctr"/>
            <a:r>
              <a:rPr lang="ko-KR" altLang="en-US" dirty="0"/>
              <a:t>댓글 수정</a:t>
            </a:r>
            <a:endParaRPr lang="en-US" altLang="ko-KR" dirty="0"/>
          </a:p>
          <a:p>
            <a:pPr algn="ctr"/>
            <a:r>
              <a:rPr lang="ko-KR" altLang="en-US" dirty="0"/>
              <a:t>게시글 삭제 </a:t>
            </a:r>
          </a:p>
        </p:txBody>
      </p:sp>
      <p:sp>
        <p:nvSpPr>
          <p:cNvPr id="44" name="제목 5">
            <a:extLst>
              <a:ext uri="{FF2B5EF4-FFF2-40B4-BE49-F238E27FC236}">
                <a16:creationId xmlns:a16="http://schemas.microsoft.com/office/drawing/2014/main" id="{DEA3C8DC-9D15-4782-9E52-B80280FC5A26}"/>
              </a:ext>
            </a:extLst>
          </p:cNvPr>
          <p:cNvSpPr txBox="1">
            <a:spLocks/>
          </p:cNvSpPr>
          <p:nvPr/>
        </p:nvSpPr>
        <p:spPr>
          <a:xfrm>
            <a:off x="4881035" y="4392055"/>
            <a:ext cx="2060293" cy="64984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highlight>
                  <a:srgbClr val="44546A"/>
                </a:highlight>
              </a:rPr>
              <a:t>Day 6</a:t>
            </a:r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EA009E3-69BF-4399-A92E-B659B0BC2CD7}"/>
              </a:ext>
            </a:extLst>
          </p:cNvPr>
          <p:cNvSpPr/>
          <p:nvPr/>
        </p:nvSpPr>
        <p:spPr>
          <a:xfrm>
            <a:off x="7930009" y="4694660"/>
            <a:ext cx="2060293" cy="18403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 테스트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발표</a:t>
            </a:r>
            <a:endParaRPr lang="en-US" altLang="ko-KR" dirty="0"/>
          </a:p>
        </p:txBody>
      </p:sp>
      <p:sp>
        <p:nvSpPr>
          <p:cNvPr id="46" name="제목 5">
            <a:extLst>
              <a:ext uri="{FF2B5EF4-FFF2-40B4-BE49-F238E27FC236}">
                <a16:creationId xmlns:a16="http://schemas.microsoft.com/office/drawing/2014/main" id="{3E9FC38F-A95A-44F0-B153-A0E4840014DD}"/>
              </a:ext>
            </a:extLst>
          </p:cNvPr>
          <p:cNvSpPr txBox="1">
            <a:spLocks/>
          </p:cNvSpPr>
          <p:nvPr/>
        </p:nvSpPr>
        <p:spPr>
          <a:xfrm>
            <a:off x="7747139" y="4392055"/>
            <a:ext cx="2060293" cy="64984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highlight>
                  <a:srgbClr val="44546A"/>
                </a:highlight>
              </a:rPr>
              <a:t>Day 7</a:t>
            </a:r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D78DAD5-E521-40A9-8457-9A843CB4022C}"/>
              </a:ext>
            </a:extLst>
          </p:cNvPr>
          <p:cNvCxnSpPr/>
          <p:nvPr/>
        </p:nvCxnSpPr>
        <p:spPr>
          <a:xfrm>
            <a:off x="2696901" y="2766349"/>
            <a:ext cx="516787" cy="0"/>
          </a:xfrm>
          <a:prstGeom prst="straightConnector1">
            <a:avLst/>
          </a:prstGeom>
          <a:ln>
            <a:solidFill>
              <a:srgbClr val="44546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EABECD6-3689-44E3-BE08-973D0DCEEFC5}"/>
              </a:ext>
            </a:extLst>
          </p:cNvPr>
          <p:cNvCxnSpPr/>
          <p:nvPr/>
        </p:nvCxnSpPr>
        <p:spPr>
          <a:xfrm>
            <a:off x="5577265" y="2824222"/>
            <a:ext cx="516787" cy="0"/>
          </a:xfrm>
          <a:prstGeom prst="straightConnector1">
            <a:avLst/>
          </a:prstGeom>
          <a:ln>
            <a:solidFill>
              <a:srgbClr val="44546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8478513-DB71-49C8-8433-5FFEB1E2AF04}"/>
              </a:ext>
            </a:extLst>
          </p:cNvPr>
          <p:cNvCxnSpPr/>
          <p:nvPr/>
        </p:nvCxnSpPr>
        <p:spPr>
          <a:xfrm>
            <a:off x="8443369" y="2858946"/>
            <a:ext cx="516787" cy="0"/>
          </a:xfrm>
          <a:prstGeom prst="straightConnector1">
            <a:avLst/>
          </a:prstGeom>
          <a:ln>
            <a:solidFill>
              <a:srgbClr val="44546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F7B08F6-4B0E-4866-9509-F734BB2D4461}"/>
              </a:ext>
            </a:extLst>
          </p:cNvPr>
          <p:cNvCxnSpPr/>
          <p:nvPr/>
        </p:nvCxnSpPr>
        <p:spPr>
          <a:xfrm>
            <a:off x="7230352" y="5671594"/>
            <a:ext cx="516787" cy="0"/>
          </a:xfrm>
          <a:prstGeom prst="straightConnector1">
            <a:avLst/>
          </a:prstGeom>
          <a:ln>
            <a:solidFill>
              <a:srgbClr val="44546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69AD8B-C4E5-4ECE-B9C1-26D43C77F45E}"/>
              </a:ext>
            </a:extLst>
          </p:cNvPr>
          <p:cNvCxnSpPr/>
          <p:nvPr/>
        </p:nvCxnSpPr>
        <p:spPr>
          <a:xfrm>
            <a:off x="4364248" y="5648445"/>
            <a:ext cx="516787" cy="0"/>
          </a:xfrm>
          <a:prstGeom prst="straightConnector1">
            <a:avLst/>
          </a:prstGeom>
          <a:ln>
            <a:solidFill>
              <a:srgbClr val="44546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EEDCFB4-58C9-4F20-BF5F-6A782584EE69}"/>
              </a:ext>
            </a:extLst>
          </p:cNvPr>
          <p:cNvCxnSpPr>
            <a:cxnSpLocks/>
          </p:cNvCxnSpPr>
          <p:nvPr/>
        </p:nvCxnSpPr>
        <p:spPr>
          <a:xfrm rot="5400000">
            <a:off x="6685019" y="622653"/>
            <a:ext cx="368135" cy="6608170"/>
          </a:xfrm>
          <a:prstGeom prst="bentConnector2">
            <a:avLst/>
          </a:prstGeom>
          <a:ln>
            <a:solidFill>
              <a:srgbClr val="44546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10CCC48-E395-40A7-BCFE-62EB400BDFA6}"/>
              </a:ext>
            </a:extLst>
          </p:cNvPr>
          <p:cNvCxnSpPr>
            <a:cxnSpLocks/>
          </p:cNvCxnSpPr>
          <p:nvPr/>
        </p:nvCxnSpPr>
        <p:spPr>
          <a:xfrm>
            <a:off x="3565001" y="4099231"/>
            <a:ext cx="0" cy="241274"/>
          </a:xfrm>
          <a:prstGeom prst="straightConnector1">
            <a:avLst/>
          </a:prstGeom>
          <a:ln>
            <a:solidFill>
              <a:srgbClr val="44546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41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3943228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개발환경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7" name="제목 5">
            <a:extLst>
              <a:ext uri="{FF2B5EF4-FFF2-40B4-BE49-F238E27FC236}">
                <a16:creationId xmlns:a16="http://schemas.microsoft.com/office/drawing/2014/main" id="{49E1C181-9068-4AE9-86B3-3D49D84E892F}"/>
              </a:ext>
            </a:extLst>
          </p:cNvPr>
          <p:cNvSpPr txBox="1">
            <a:spLocks/>
          </p:cNvSpPr>
          <p:nvPr/>
        </p:nvSpPr>
        <p:spPr>
          <a:xfrm>
            <a:off x="11054080" y="69919"/>
            <a:ext cx="1066800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5/8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F632C3-9B4F-4D30-B390-8B470FD692E2}"/>
              </a:ext>
            </a:extLst>
          </p:cNvPr>
          <p:cNvSpPr/>
          <p:nvPr/>
        </p:nvSpPr>
        <p:spPr>
          <a:xfrm>
            <a:off x="1280122" y="1460668"/>
            <a:ext cx="2683234" cy="313448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Eclipse </a:t>
            </a:r>
            <a:r>
              <a:rPr lang="en-US" altLang="ko-KR" sz="2000" dirty="0" err="1"/>
              <a:t>Jee</a:t>
            </a:r>
            <a:r>
              <a:rPr lang="en-US" altLang="ko-KR" sz="2000" dirty="0"/>
              <a:t> Oxygen</a:t>
            </a:r>
          </a:p>
          <a:p>
            <a:pPr algn="ctr"/>
            <a:endParaRPr lang="en-US" altLang="ko-KR" sz="1050" dirty="0"/>
          </a:p>
          <a:p>
            <a:pPr algn="ctr"/>
            <a:r>
              <a:rPr lang="en-US" altLang="ko-KR" sz="2000" dirty="0"/>
              <a:t>Visual Studio Code </a:t>
            </a:r>
          </a:p>
          <a:p>
            <a:pPr algn="ctr"/>
            <a:endParaRPr lang="en-US" altLang="ko-KR" sz="1050" dirty="0"/>
          </a:p>
          <a:p>
            <a:pPr algn="ctr"/>
            <a:r>
              <a:rPr lang="en-US" altLang="ko-KR" sz="2000" dirty="0" err="1"/>
              <a:t>Sqldeveloper</a:t>
            </a:r>
            <a:endParaRPr lang="en-US" altLang="ko-KR" sz="2000" dirty="0"/>
          </a:p>
          <a:p>
            <a:pPr algn="ctr"/>
            <a:endParaRPr lang="en-US" altLang="ko-KR" sz="1050" dirty="0"/>
          </a:p>
          <a:p>
            <a:pPr algn="ctr"/>
            <a:r>
              <a:rPr lang="en-US" altLang="ko-KR" sz="2000" dirty="0"/>
              <a:t>Balsamiq Mockups 3</a:t>
            </a:r>
          </a:p>
          <a:p>
            <a:pPr algn="ctr"/>
            <a:endParaRPr lang="en-US" altLang="ko-KR" sz="1050" dirty="0"/>
          </a:p>
          <a:p>
            <a:pPr algn="ctr"/>
            <a:r>
              <a:rPr lang="en-US" altLang="ko-KR" sz="2000" dirty="0"/>
              <a:t>Aquerytool.com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A6FB76D-D999-4C0C-BA9E-297C51202CD5}"/>
              </a:ext>
            </a:extLst>
          </p:cNvPr>
          <p:cNvSpPr/>
          <p:nvPr/>
        </p:nvSpPr>
        <p:spPr>
          <a:xfrm>
            <a:off x="4944281" y="1460668"/>
            <a:ext cx="2683234" cy="313448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activation</a:t>
            </a:r>
          </a:p>
          <a:p>
            <a:pPr algn="ctr"/>
            <a:r>
              <a:rPr lang="en-US" altLang="ko-KR" sz="2000" dirty="0"/>
              <a:t>cos-05Nov2002 </a:t>
            </a:r>
          </a:p>
          <a:p>
            <a:pPr algn="ctr"/>
            <a:r>
              <a:rPr lang="en-US" altLang="ko-KR" sz="2000" dirty="0"/>
              <a:t>gson-2.8.2</a:t>
            </a:r>
          </a:p>
          <a:p>
            <a:pPr algn="ctr"/>
            <a:r>
              <a:rPr lang="en-US" altLang="ko-KR" sz="2000" dirty="0"/>
              <a:t>jsoup-1.11.2</a:t>
            </a:r>
          </a:p>
          <a:p>
            <a:pPr algn="ctr"/>
            <a:r>
              <a:rPr lang="en-US" altLang="ko-KR" sz="2000" dirty="0"/>
              <a:t>jstl-1.2</a:t>
            </a:r>
          </a:p>
          <a:p>
            <a:pPr algn="ctr"/>
            <a:r>
              <a:rPr lang="en-US" altLang="ko-KR" sz="2000" dirty="0"/>
              <a:t>Mail</a:t>
            </a:r>
          </a:p>
          <a:p>
            <a:pPr algn="ctr"/>
            <a:r>
              <a:rPr lang="en-US" altLang="ko-KR" sz="2000" dirty="0"/>
              <a:t>mybatis-3.2.8</a:t>
            </a:r>
          </a:p>
          <a:p>
            <a:pPr algn="ctr"/>
            <a:r>
              <a:rPr lang="en-US" altLang="ko-KR" sz="2000" dirty="0"/>
              <a:t>Ojdbc6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C4E068-0061-45BB-A736-C862758DD6B5}"/>
              </a:ext>
            </a:extLst>
          </p:cNvPr>
          <p:cNvSpPr/>
          <p:nvPr/>
        </p:nvSpPr>
        <p:spPr>
          <a:xfrm>
            <a:off x="4667088" y="1162220"/>
            <a:ext cx="1652689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Abadi" panose="020B0604020202020204" pitchFamily="34" charset="0"/>
              </a:rPr>
              <a:t>Library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188A56-3BDB-4C02-8971-38262A772AEC}"/>
              </a:ext>
            </a:extLst>
          </p:cNvPr>
          <p:cNvSpPr/>
          <p:nvPr/>
        </p:nvSpPr>
        <p:spPr>
          <a:xfrm>
            <a:off x="1091414" y="1167887"/>
            <a:ext cx="1582338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Abadi" panose="020B0604020202020204" pitchFamily="34" charset="0"/>
              </a:rPr>
              <a:t>Tools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0ECDA7A-7D76-4719-AC2F-4893711EC37E}"/>
              </a:ext>
            </a:extLst>
          </p:cNvPr>
          <p:cNvSpPr/>
          <p:nvPr/>
        </p:nvSpPr>
        <p:spPr>
          <a:xfrm>
            <a:off x="8902822" y="1456510"/>
            <a:ext cx="2683234" cy="13445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r>
              <a:rPr lang="en-US" altLang="ko-KR" sz="2000" dirty="0" err="1"/>
              <a:t>Naver</a:t>
            </a:r>
            <a:r>
              <a:rPr lang="en-US" altLang="ko-KR" sz="2000" dirty="0"/>
              <a:t> ID Login</a:t>
            </a:r>
          </a:p>
          <a:p>
            <a:pPr algn="ctr"/>
            <a:r>
              <a:rPr lang="en-US" altLang="ko-KR" sz="2000" dirty="0" err="1"/>
              <a:t>Naver</a:t>
            </a:r>
            <a:r>
              <a:rPr lang="en-US" altLang="ko-KR" sz="2000" dirty="0"/>
              <a:t> Captcha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996123-9EF9-4AF2-94C7-E85B9BC69201}"/>
              </a:ext>
            </a:extLst>
          </p:cNvPr>
          <p:cNvSpPr/>
          <p:nvPr/>
        </p:nvSpPr>
        <p:spPr>
          <a:xfrm>
            <a:off x="8626195" y="1158062"/>
            <a:ext cx="1652689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Abadi" panose="020B0604020202020204" pitchFamily="34" charset="0"/>
              </a:rPr>
              <a:t>API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47DB191-B9D7-4AD5-AEBF-EF72B4BBCDAF}"/>
              </a:ext>
            </a:extLst>
          </p:cNvPr>
          <p:cNvSpPr/>
          <p:nvPr/>
        </p:nvSpPr>
        <p:spPr>
          <a:xfrm>
            <a:off x="8902822" y="3282821"/>
            <a:ext cx="2683234" cy="13445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Material Kit</a:t>
            </a:r>
          </a:p>
          <a:p>
            <a:pPr algn="ctr"/>
            <a:r>
              <a:rPr lang="en-US" altLang="ko-KR" sz="2000" dirty="0"/>
              <a:t>sitemesh-3.0.1</a:t>
            </a:r>
          </a:p>
          <a:p>
            <a:pPr algn="ctr"/>
            <a:r>
              <a:rPr lang="en-US" altLang="ko-KR" sz="2000" dirty="0"/>
              <a:t>Bootstrap 4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7578D4-35B5-413D-8544-F8F614CB4926}"/>
              </a:ext>
            </a:extLst>
          </p:cNvPr>
          <p:cNvSpPr/>
          <p:nvPr/>
        </p:nvSpPr>
        <p:spPr>
          <a:xfrm>
            <a:off x="8626195" y="2984373"/>
            <a:ext cx="2960427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UI Framework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A307F68-AAC7-4964-A74E-473C4FBF49C9}"/>
              </a:ext>
            </a:extLst>
          </p:cNvPr>
          <p:cNvSpPr/>
          <p:nvPr/>
        </p:nvSpPr>
        <p:spPr>
          <a:xfrm>
            <a:off x="799314" y="5148643"/>
            <a:ext cx="4959092" cy="136970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				        Java 8 		HTML	 </a:t>
            </a:r>
          </a:p>
          <a:p>
            <a:r>
              <a:rPr lang="en-US" altLang="ko-KR" sz="2000" dirty="0"/>
              <a:t>	Modern </a:t>
            </a:r>
            <a:r>
              <a:rPr lang="en-US" altLang="ko-KR" sz="2000" dirty="0" err="1"/>
              <a:t>Javascript</a:t>
            </a:r>
            <a:r>
              <a:rPr lang="en-US" altLang="ko-KR" sz="2000" dirty="0"/>
              <a:t> (es6)  		CSS</a:t>
            </a:r>
          </a:p>
          <a:p>
            <a:r>
              <a:rPr lang="en-US" altLang="ko-KR" sz="2000" dirty="0"/>
              <a:t>	Node.JS  						</a:t>
            </a:r>
          </a:p>
          <a:p>
            <a:r>
              <a:rPr lang="en-US" altLang="ko-KR" sz="2000" dirty="0"/>
              <a:t>	JSP (</a:t>
            </a:r>
            <a:r>
              <a:rPr lang="en-US" altLang="ko-KR" dirty="0"/>
              <a:t>server-side)</a:t>
            </a:r>
            <a:r>
              <a:rPr lang="en-US" altLang="ko-KR" sz="2000" dirty="0"/>
              <a:t>						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552666A-2843-47E9-9100-67372DB06CD0}"/>
              </a:ext>
            </a:extLst>
          </p:cNvPr>
          <p:cNvSpPr/>
          <p:nvPr/>
        </p:nvSpPr>
        <p:spPr>
          <a:xfrm>
            <a:off x="142292" y="4889710"/>
            <a:ext cx="2243164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Language</a:t>
            </a:r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E8F35F-FF5E-45A3-8830-E5C65A6B258C}"/>
              </a:ext>
            </a:extLst>
          </p:cNvPr>
          <p:cNvSpPr/>
          <p:nvPr/>
        </p:nvSpPr>
        <p:spPr>
          <a:xfrm>
            <a:off x="8902822" y="5188510"/>
            <a:ext cx="2683234" cy="13445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/>
          </a:p>
          <a:p>
            <a:pPr algn="ctr"/>
            <a:r>
              <a:rPr lang="en-US" altLang="ko-KR" sz="2800" dirty="0"/>
              <a:t>Tomcat9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D84850A-135F-4C33-86B4-F69181944226}"/>
              </a:ext>
            </a:extLst>
          </p:cNvPr>
          <p:cNvSpPr/>
          <p:nvPr/>
        </p:nvSpPr>
        <p:spPr>
          <a:xfrm>
            <a:off x="6268220" y="5173780"/>
            <a:ext cx="2213853" cy="13445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r>
              <a:rPr lang="en-US" altLang="ko-KR" dirty="0"/>
              <a:t>Oracle Database 11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94FCBF-C7FA-4083-A2EF-C5FE9B11FF32}"/>
              </a:ext>
            </a:extLst>
          </p:cNvPr>
          <p:cNvSpPr/>
          <p:nvPr/>
        </p:nvSpPr>
        <p:spPr>
          <a:xfrm>
            <a:off x="5991593" y="4875332"/>
            <a:ext cx="1138411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Abadi" panose="020B0604020202020204" pitchFamily="34" charset="0"/>
              </a:rPr>
              <a:t>DB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354CA34-6854-41F4-B7A5-DCFB9028866E}"/>
              </a:ext>
            </a:extLst>
          </p:cNvPr>
          <p:cNvSpPr/>
          <p:nvPr/>
        </p:nvSpPr>
        <p:spPr>
          <a:xfrm>
            <a:off x="8626195" y="4890062"/>
            <a:ext cx="1652689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Abadi" panose="020B0604020202020204" pitchFamily="34" charset="0"/>
              </a:rPr>
              <a:t>Server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17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3943228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DB</a:t>
              </a:r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설계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7" name="제목 5">
            <a:extLst>
              <a:ext uri="{FF2B5EF4-FFF2-40B4-BE49-F238E27FC236}">
                <a16:creationId xmlns:a16="http://schemas.microsoft.com/office/drawing/2014/main" id="{49E1C181-9068-4AE9-86B3-3D49D84E892F}"/>
              </a:ext>
            </a:extLst>
          </p:cNvPr>
          <p:cNvSpPr txBox="1">
            <a:spLocks/>
          </p:cNvSpPr>
          <p:nvPr/>
        </p:nvSpPr>
        <p:spPr>
          <a:xfrm>
            <a:off x="11054080" y="69919"/>
            <a:ext cx="1066800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6/8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제목 5">
            <a:extLst>
              <a:ext uri="{FF2B5EF4-FFF2-40B4-BE49-F238E27FC236}">
                <a16:creationId xmlns:a16="http://schemas.microsoft.com/office/drawing/2014/main" id="{B264847A-CA8E-4E8F-86D5-6D9B559C2A5C}"/>
              </a:ext>
            </a:extLst>
          </p:cNvPr>
          <p:cNvSpPr txBox="1">
            <a:spLocks/>
          </p:cNvSpPr>
          <p:nvPr/>
        </p:nvSpPr>
        <p:spPr>
          <a:xfrm>
            <a:off x="761586" y="1482151"/>
            <a:ext cx="2243163" cy="84752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endParaRPr lang="ko-KR" altLang="en-US" sz="2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FF1B18-F367-418F-9376-EAE71245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517"/>
            <a:ext cx="11019098" cy="4587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6349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30B3E3-13E7-4032-9EC5-37AA79B9CDC0}"/>
              </a:ext>
            </a:extLst>
          </p:cNvPr>
          <p:cNvSpPr/>
          <p:nvPr/>
        </p:nvSpPr>
        <p:spPr>
          <a:xfrm>
            <a:off x="0" y="847520"/>
            <a:ext cx="12192000" cy="6010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24421C-9F9A-49E2-94F2-04BD579EAAD8}"/>
              </a:ext>
            </a:extLst>
          </p:cNvPr>
          <p:cNvGrpSpPr/>
          <p:nvPr/>
        </p:nvGrpSpPr>
        <p:grpSpPr>
          <a:xfrm>
            <a:off x="0" y="0"/>
            <a:ext cx="12192000" cy="847520"/>
            <a:chOff x="147483" y="1714166"/>
            <a:chExt cx="11592232" cy="1392902"/>
          </a:xfrm>
          <a:solidFill>
            <a:srgbClr val="9C27B0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FFF60-AA88-4335-A7A9-A202552343B9}"/>
                </a:ext>
              </a:extLst>
            </p:cNvPr>
            <p:cNvSpPr/>
            <p:nvPr/>
          </p:nvSpPr>
          <p:spPr>
            <a:xfrm>
              <a:off x="147483" y="1714166"/>
              <a:ext cx="11592232" cy="13929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제목 5">
              <a:extLst>
                <a:ext uri="{FF2B5EF4-FFF2-40B4-BE49-F238E27FC236}">
                  <a16:creationId xmlns:a16="http://schemas.microsoft.com/office/drawing/2014/main" id="{69A269DE-20C2-4E58-9B7B-D43C392CADEA}"/>
                </a:ext>
              </a:extLst>
            </p:cNvPr>
            <p:cNvSpPr txBox="1">
              <a:spLocks/>
            </p:cNvSpPr>
            <p:nvPr/>
          </p:nvSpPr>
          <p:spPr>
            <a:xfrm>
              <a:off x="638284" y="1829078"/>
              <a:ext cx="3943228" cy="116307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업무분담</a:t>
              </a:r>
              <a:r>
                <a:rPr lang="en-US" altLang="ko-KR" sz="4000" spc="-1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		</a:t>
              </a:r>
              <a:endParaRPr lang="ko-KR" altLang="en-US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7" name="제목 5">
            <a:extLst>
              <a:ext uri="{FF2B5EF4-FFF2-40B4-BE49-F238E27FC236}">
                <a16:creationId xmlns:a16="http://schemas.microsoft.com/office/drawing/2014/main" id="{49E1C181-9068-4AE9-86B3-3D49D84E892F}"/>
              </a:ext>
            </a:extLst>
          </p:cNvPr>
          <p:cNvSpPr txBox="1">
            <a:spLocks/>
          </p:cNvSpPr>
          <p:nvPr/>
        </p:nvSpPr>
        <p:spPr>
          <a:xfrm>
            <a:off x="11054080" y="69919"/>
            <a:ext cx="1066800" cy="7076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7/8</a:t>
            </a:r>
            <a:endParaRPr lang="ko-KR" altLang="en-US" sz="40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AutoShape 8" descr="facebook info uiì ëí ì´ë¯¸ì§ ê²ìê²°ê³¼">
            <a:extLst>
              <a:ext uri="{FF2B5EF4-FFF2-40B4-BE49-F238E27FC236}">
                <a16:creationId xmlns:a16="http://schemas.microsoft.com/office/drawing/2014/main" id="{71355A2B-16E7-403F-B613-5877322E2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F632C3-9B4F-4D30-B390-8B470FD692E2}"/>
              </a:ext>
            </a:extLst>
          </p:cNvPr>
          <p:cNvSpPr/>
          <p:nvPr/>
        </p:nvSpPr>
        <p:spPr>
          <a:xfrm>
            <a:off x="1013904" y="2513960"/>
            <a:ext cx="2683234" cy="313448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Friends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Personal Data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Notification</a:t>
            </a:r>
          </a:p>
          <a:p>
            <a:pPr algn="ctr"/>
            <a:endParaRPr lang="en-US" altLang="ko-KR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188A56-3BDB-4C02-8971-38262A772AEC}"/>
              </a:ext>
            </a:extLst>
          </p:cNvPr>
          <p:cNvSpPr/>
          <p:nvPr/>
        </p:nvSpPr>
        <p:spPr>
          <a:xfrm>
            <a:off x="425943" y="2217770"/>
            <a:ext cx="1652689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Abadi" panose="020B0604020202020204" pitchFamily="34" charset="0"/>
                <a:ea typeface="HY견고딕" pitchFamily="18" charset="-127"/>
              </a:rPr>
              <a:t>C h o I</a:t>
            </a:r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 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1B62CD-738A-4637-97C2-B3F07AD74237}"/>
              </a:ext>
            </a:extLst>
          </p:cNvPr>
          <p:cNvSpPr/>
          <p:nvPr/>
        </p:nvSpPr>
        <p:spPr>
          <a:xfrm>
            <a:off x="4873060" y="2513960"/>
            <a:ext cx="2683234" cy="313448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Post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Comment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Tag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Image Attach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Search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09798C-9F1A-4DF7-8F1C-0E751165B5B7}"/>
              </a:ext>
            </a:extLst>
          </p:cNvPr>
          <p:cNvSpPr/>
          <p:nvPr/>
        </p:nvSpPr>
        <p:spPr>
          <a:xfrm>
            <a:off x="4285099" y="2217770"/>
            <a:ext cx="1652689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J u n g	 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90A1AD-D5BD-4E32-9910-B4CE32907136}"/>
              </a:ext>
            </a:extLst>
          </p:cNvPr>
          <p:cNvSpPr/>
          <p:nvPr/>
        </p:nvSpPr>
        <p:spPr>
          <a:xfrm>
            <a:off x="8693401" y="2513960"/>
            <a:ext cx="2683234" cy="313448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Join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Login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Social Login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user management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632183-1A41-4859-96A2-353925706907}"/>
              </a:ext>
            </a:extLst>
          </p:cNvPr>
          <p:cNvSpPr/>
          <p:nvPr/>
        </p:nvSpPr>
        <p:spPr>
          <a:xfrm>
            <a:off x="8105440" y="2217770"/>
            <a:ext cx="1652689" cy="6498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 a c k	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85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1746</TotalTime>
  <Words>490</Words>
  <Application>Microsoft Office PowerPoint</Application>
  <PresentationFormat>와이드스크린</PresentationFormat>
  <Paragraphs>276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Abadi</vt:lpstr>
      <vt:lpstr>Arial</vt:lpstr>
      <vt:lpstr>Calibri</vt:lpstr>
      <vt:lpstr>HY견고딕</vt:lpstr>
      <vt:lpstr>맑은 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 Choi</dc:creator>
  <cp:lastModifiedBy>진솔 정</cp:lastModifiedBy>
  <cp:revision>51</cp:revision>
  <dcterms:created xsi:type="dcterms:W3CDTF">2017-08-28T22:04:55Z</dcterms:created>
  <dcterms:modified xsi:type="dcterms:W3CDTF">2018-05-08T08:46:24Z</dcterms:modified>
</cp:coreProperties>
</file>